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Open Sauc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64" autoAdjust="0"/>
    <p:restoredTop sz="94622" autoAdjust="0"/>
  </p:normalViewPr>
  <p:slideViewPr>
    <p:cSldViewPr>
      <p:cViewPr varScale="1">
        <p:scale>
          <a:sx n="44" d="100"/>
          <a:sy n="44" d="100"/>
        </p:scale>
        <p:origin x="60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76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37656" y="-2855516"/>
            <a:ext cx="16583231" cy="8512725"/>
          </a:xfrm>
          <a:custGeom>
            <a:avLst/>
            <a:gdLst/>
            <a:ahLst/>
            <a:cxnLst/>
            <a:rect l="l" t="t" r="r" b="b"/>
            <a:pathLst>
              <a:path w="16583231" h="8512725">
                <a:moveTo>
                  <a:pt x="0" y="0"/>
                </a:moveTo>
                <a:lnTo>
                  <a:pt x="16583231" y="0"/>
                </a:lnTo>
                <a:lnTo>
                  <a:pt x="16583231" y="8512725"/>
                </a:lnTo>
                <a:lnTo>
                  <a:pt x="0" y="8512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2232" y="2036311"/>
            <a:ext cx="9212688" cy="6214377"/>
          </a:xfrm>
          <a:custGeom>
            <a:avLst/>
            <a:gdLst/>
            <a:ahLst/>
            <a:cxnLst/>
            <a:rect l="l" t="t" r="r" b="b"/>
            <a:pathLst>
              <a:path w="9212688" h="6214377">
                <a:moveTo>
                  <a:pt x="0" y="0"/>
                </a:moveTo>
                <a:lnTo>
                  <a:pt x="9212688" y="0"/>
                </a:lnTo>
                <a:lnTo>
                  <a:pt x="9212688" y="6214376"/>
                </a:lnTo>
                <a:lnTo>
                  <a:pt x="0" y="6214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2281344" y="8802315"/>
            <a:ext cx="8904127" cy="4570785"/>
          </a:xfrm>
          <a:custGeom>
            <a:avLst/>
            <a:gdLst/>
            <a:ahLst/>
            <a:cxnLst/>
            <a:rect l="l" t="t" r="r" b="b"/>
            <a:pathLst>
              <a:path w="8904127" h="4570785">
                <a:moveTo>
                  <a:pt x="0" y="0"/>
                </a:moveTo>
                <a:lnTo>
                  <a:pt x="8904127" y="0"/>
                </a:lnTo>
                <a:lnTo>
                  <a:pt x="8904127" y="4570785"/>
                </a:lnTo>
                <a:lnTo>
                  <a:pt x="0" y="4570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669589" y="9009902"/>
            <a:ext cx="5553835" cy="113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Tianmin Zhang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36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NetSage</a:t>
            </a: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Consulting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4052443"/>
            <a:ext cx="16154400" cy="2363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TRUSTWORTHY </a:t>
            </a:r>
            <a:r>
              <a:rPr lang="en-US" sz="5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GENAI</a:t>
            </a:r>
            <a:r>
              <a:rPr lang="en-US" sz="540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IN HIGHER EDUCATION: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FROM INNOVATION TO COMPLIANCE</a:t>
            </a:r>
            <a:endParaRPr lang="en-US" sz="5400" b="1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392696" y="1835056"/>
            <a:ext cx="12890043" cy="6616889"/>
          </a:xfrm>
          <a:custGeom>
            <a:avLst/>
            <a:gdLst/>
            <a:ahLst/>
            <a:cxnLst/>
            <a:rect l="l" t="t" r="r" b="b"/>
            <a:pathLst>
              <a:path w="12890043" h="6616889">
                <a:moveTo>
                  <a:pt x="0" y="0"/>
                </a:moveTo>
                <a:lnTo>
                  <a:pt x="12890043" y="0"/>
                </a:lnTo>
                <a:lnTo>
                  <a:pt x="12890043" y="6616888"/>
                </a:lnTo>
                <a:lnTo>
                  <a:pt x="0" y="661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010511" y="4838700"/>
            <a:ext cx="8062351" cy="3279856"/>
            <a:chOff x="0" y="0"/>
            <a:chExt cx="2123418" cy="863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3418" cy="863830"/>
            </a:xfrm>
            <a:custGeom>
              <a:avLst/>
              <a:gdLst/>
              <a:ahLst/>
              <a:cxnLst/>
              <a:rect l="l" t="t" r="r" b="b"/>
              <a:pathLst>
                <a:path w="2123418" h="863830">
                  <a:moveTo>
                    <a:pt x="23046" y="0"/>
                  </a:moveTo>
                  <a:lnTo>
                    <a:pt x="2100372" y="0"/>
                  </a:lnTo>
                  <a:cubicBezTo>
                    <a:pt x="2113100" y="0"/>
                    <a:pt x="2123418" y="10318"/>
                    <a:pt x="2123418" y="23046"/>
                  </a:cubicBezTo>
                  <a:lnTo>
                    <a:pt x="2123418" y="840784"/>
                  </a:lnTo>
                  <a:cubicBezTo>
                    <a:pt x="2123418" y="853512"/>
                    <a:pt x="2113100" y="863830"/>
                    <a:pt x="2100372" y="863830"/>
                  </a:cubicBezTo>
                  <a:lnTo>
                    <a:pt x="23046" y="863830"/>
                  </a:lnTo>
                  <a:cubicBezTo>
                    <a:pt x="10318" y="863830"/>
                    <a:pt x="0" y="853512"/>
                    <a:pt x="0" y="840784"/>
                  </a:cubicBezTo>
                  <a:lnTo>
                    <a:pt x="0" y="23046"/>
                  </a:lnTo>
                  <a:cubicBezTo>
                    <a:pt x="0" y="10318"/>
                    <a:pt x="10318" y="0"/>
                    <a:pt x="23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23418" cy="901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079978" y="1672489"/>
            <a:ext cx="6887765" cy="281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60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DEMO DASHBOARD VIEW</a:t>
            </a:r>
            <a:endParaRPr lang="en-US" sz="4000" b="1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79978" y="4852261"/>
            <a:ext cx="7158175" cy="270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lang="en-GB" sz="2800" b="0" i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C1D"/>
              </a:buClr>
              <a:buSzPts val="1600"/>
              <a:buFont typeface="Arial"/>
              <a:buChar char="•"/>
            </a:pPr>
            <a:r>
              <a:rPr lang="en-GB" sz="28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Real-time observability</a:t>
            </a:r>
            <a:endParaRPr lang="en-GB" sz="2800" dirty="0">
              <a:solidFill>
                <a:schemeClr val="bg1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C1D"/>
              </a:buClr>
              <a:buSzPts val="1600"/>
              <a:buFont typeface="Arial"/>
              <a:buChar char="•"/>
            </a:pPr>
            <a:r>
              <a:rPr lang="en-GB" sz="28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Track models, data, users</a:t>
            </a:r>
            <a:endParaRPr lang="en-GB" sz="2800" dirty="0">
              <a:solidFill>
                <a:schemeClr val="bg1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D1C1D"/>
              </a:buClr>
              <a:buSzPts val="1600"/>
              <a:buFont typeface="Arial"/>
              <a:buChar char="•"/>
            </a:pPr>
            <a:r>
              <a:rPr lang="en-GB" sz="28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One view for IT + Compliance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Freeform 9"/>
          <p:cNvSpPr/>
          <p:nvPr/>
        </p:nvSpPr>
        <p:spPr>
          <a:xfrm flipH="1" flipV="1">
            <a:off x="-1239141" y="-1233222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5286038" y="3565673"/>
                </a:moveTo>
                <a:lnTo>
                  <a:pt x="0" y="3565673"/>
                </a:lnTo>
                <a:lnTo>
                  <a:pt x="0" y="0"/>
                </a:lnTo>
                <a:lnTo>
                  <a:pt x="5286038" y="0"/>
                </a:lnTo>
                <a:lnTo>
                  <a:pt x="5286038" y="35656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23" y="133336"/>
            <a:ext cx="7615418" cy="7001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BD4DA-0B37-4531-BD18-5D86B9596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7" y="4661105"/>
            <a:ext cx="7400279" cy="519551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6027" y="5167529"/>
            <a:ext cx="6302275" cy="2931357"/>
            <a:chOff x="0" y="0"/>
            <a:chExt cx="2831638" cy="715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1638" cy="715598"/>
            </a:xfrm>
            <a:custGeom>
              <a:avLst/>
              <a:gdLst/>
              <a:ahLst/>
              <a:cxnLst/>
              <a:rect l="l" t="t" r="r" b="b"/>
              <a:pathLst>
                <a:path w="2831638" h="715598">
                  <a:moveTo>
                    <a:pt x="17282" y="0"/>
                  </a:moveTo>
                  <a:lnTo>
                    <a:pt x="2814356" y="0"/>
                  </a:lnTo>
                  <a:cubicBezTo>
                    <a:pt x="2818939" y="0"/>
                    <a:pt x="2823335" y="1821"/>
                    <a:pt x="2826576" y="5062"/>
                  </a:cubicBezTo>
                  <a:cubicBezTo>
                    <a:pt x="2829817" y="8303"/>
                    <a:pt x="2831638" y="12699"/>
                    <a:pt x="2831638" y="17282"/>
                  </a:cubicBezTo>
                  <a:lnTo>
                    <a:pt x="2831638" y="698316"/>
                  </a:lnTo>
                  <a:cubicBezTo>
                    <a:pt x="2831638" y="707861"/>
                    <a:pt x="2823901" y="715598"/>
                    <a:pt x="2814356" y="715598"/>
                  </a:cubicBezTo>
                  <a:lnTo>
                    <a:pt x="17282" y="715598"/>
                  </a:lnTo>
                  <a:cubicBezTo>
                    <a:pt x="7737" y="715598"/>
                    <a:pt x="0" y="707861"/>
                    <a:pt x="0" y="698316"/>
                  </a:cubicBezTo>
                  <a:lnTo>
                    <a:pt x="0" y="17282"/>
                  </a:lnTo>
                  <a:cubicBezTo>
                    <a:pt x="0" y="7737"/>
                    <a:pt x="7737" y="0"/>
                    <a:pt x="172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31638" cy="753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2969432"/>
            <a:ext cx="719346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8800" b="1" dirty="0">
                <a:solidFill>
                  <a:schemeClr val="bg1"/>
                </a:solidFill>
              </a:rPr>
              <a:t>HOW WE HELP </a:t>
            </a:r>
          </a:p>
        </p:txBody>
      </p:sp>
      <p:sp>
        <p:nvSpPr>
          <p:cNvPr id="8" name="Freeform 8"/>
          <p:cNvSpPr/>
          <p:nvPr/>
        </p:nvSpPr>
        <p:spPr>
          <a:xfrm>
            <a:off x="2698978" y="7532907"/>
            <a:ext cx="12890043" cy="6616889"/>
          </a:xfrm>
          <a:custGeom>
            <a:avLst/>
            <a:gdLst/>
            <a:ahLst/>
            <a:cxnLst/>
            <a:rect l="l" t="t" r="r" b="b"/>
            <a:pathLst>
              <a:path w="12890043" h="6616889">
                <a:moveTo>
                  <a:pt x="0" y="0"/>
                </a:moveTo>
                <a:lnTo>
                  <a:pt x="12890044" y="0"/>
                </a:lnTo>
                <a:lnTo>
                  <a:pt x="12890044" y="6616888"/>
                </a:lnTo>
                <a:lnTo>
                  <a:pt x="0" y="661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3671260" y="8053380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0" y="3565673"/>
                </a:moveTo>
                <a:lnTo>
                  <a:pt x="5286037" y="3565673"/>
                </a:lnTo>
                <a:lnTo>
                  <a:pt x="5286037" y="0"/>
                </a:lnTo>
                <a:lnTo>
                  <a:pt x="0" y="0"/>
                </a:lnTo>
                <a:lnTo>
                  <a:pt x="0" y="35656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250E4-A098-4EE8-9246-B32D61C1DE9A}"/>
              </a:ext>
            </a:extLst>
          </p:cNvPr>
          <p:cNvSpPr txBox="1"/>
          <p:nvPr/>
        </p:nvSpPr>
        <p:spPr>
          <a:xfrm>
            <a:off x="1614777" y="6163406"/>
            <a:ext cx="528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IMPACT FOR STAKEHOLDERS</a:t>
            </a:r>
            <a:endParaRPr lang="en-GB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A825BA-40A2-4E9D-89F5-0F1636163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73" y="673185"/>
            <a:ext cx="6025284" cy="9037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Freeform 9"/>
          <p:cNvSpPr/>
          <p:nvPr/>
        </p:nvSpPr>
        <p:spPr>
          <a:xfrm flipV="1">
            <a:off x="15042067" y="-1782836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0" y="3565672"/>
                </a:moveTo>
                <a:lnTo>
                  <a:pt x="5286038" y="3565672"/>
                </a:lnTo>
                <a:lnTo>
                  <a:pt x="5286038" y="0"/>
                </a:lnTo>
                <a:lnTo>
                  <a:pt x="0" y="0"/>
                </a:lnTo>
                <a:lnTo>
                  <a:pt x="0" y="35656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64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392696" y="1835056"/>
            <a:ext cx="12890043" cy="6616889"/>
          </a:xfrm>
          <a:custGeom>
            <a:avLst/>
            <a:gdLst/>
            <a:ahLst/>
            <a:cxnLst/>
            <a:rect l="l" t="t" r="r" b="b"/>
            <a:pathLst>
              <a:path w="12890043" h="6616889">
                <a:moveTo>
                  <a:pt x="0" y="0"/>
                </a:moveTo>
                <a:lnTo>
                  <a:pt x="12890043" y="0"/>
                </a:lnTo>
                <a:lnTo>
                  <a:pt x="12890043" y="6616888"/>
                </a:lnTo>
                <a:lnTo>
                  <a:pt x="0" y="661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72530" y="4765561"/>
            <a:ext cx="8062351" cy="4114800"/>
            <a:chOff x="0" y="0"/>
            <a:chExt cx="2123418" cy="863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3418" cy="863830"/>
            </a:xfrm>
            <a:custGeom>
              <a:avLst/>
              <a:gdLst/>
              <a:ahLst/>
              <a:cxnLst/>
              <a:rect l="l" t="t" r="r" b="b"/>
              <a:pathLst>
                <a:path w="2123418" h="863830">
                  <a:moveTo>
                    <a:pt x="23046" y="0"/>
                  </a:moveTo>
                  <a:lnTo>
                    <a:pt x="2100372" y="0"/>
                  </a:lnTo>
                  <a:cubicBezTo>
                    <a:pt x="2113100" y="0"/>
                    <a:pt x="2123418" y="10318"/>
                    <a:pt x="2123418" y="23046"/>
                  </a:cubicBezTo>
                  <a:lnTo>
                    <a:pt x="2123418" y="840784"/>
                  </a:lnTo>
                  <a:cubicBezTo>
                    <a:pt x="2123418" y="853512"/>
                    <a:pt x="2113100" y="863830"/>
                    <a:pt x="2100372" y="863830"/>
                  </a:cubicBezTo>
                  <a:lnTo>
                    <a:pt x="23046" y="863830"/>
                  </a:lnTo>
                  <a:cubicBezTo>
                    <a:pt x="10318" y="863830"/>
                    <a:pt x="0" y="853512"/>
                    <a:pt x="0" y="840784"/>
                  </a:cubicBezTo>
                  <a:lnTo>
                    <a:pt x="0" y="23046"/>
                  </a:lnTo>
                  <a:cubicBezTo>
                    <a:pt x="0" y="10318"/>
                    <a:pt x="10318" y="0"/>
                    <a:pt x="23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23418" cy="901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15182" y="2525595"/>
            <a:ext cx="6887765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6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chivo Black"/>
              </a:rPr>
              <a:t>COST &amp; OPTIMIZATION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79978" y="4852261"/>
            <a:ext cx="7158175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MVP costs are almost negligible — &lt; $1 total so far.</a:t>
            </a:r>
          </a:p>
          <a:p>
            <a:endParaRPr lang="en-GB" sz="2400" b="0" i="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Serverless (Lambda, API Gateway, Bedrock pay-per-use) ensures “pay only for what you use”.</a:t>
            </a:r>
          </a:p>
          <a:p>
            <a:endParaRPr lang="en-GB" sz="2400" b="0" i="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Cost visibility via AWS Cost Explorer — ready for alerts/budgets as we scale.</a:t>
            </a:r>
          </a:p>
          <a:p>
            <a:endParaRPr lang="en-GB" sz="2400" b="0" i="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optimization: reserved capacity, spot instances, multi-tier storage.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flipH="1" flipV="1">
            <a:off x="-1239141" y="-1233222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5286038" y="3565673"/>
                </a:moveTo>
                <a:lnTo>
                  <a:pt x="0" y="3565673"/>
                </a:lnTo>
                <a:lnTo>
                  <a:pt x="0" y="0"/>
                </a:lnTo>
                <a:lnTo>
                  <a:pt x="5286038" y="0"/>
                </a:lnTo>
                <a:lnTo>
                  <a:pt x="5286038" y="35656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DB7B47-C061-48FA-8179-CAD8D7E3B5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 r="-1"/>
          <a:stretch/>
        </p:blipFill>
        <p:spPr>
          <a:xfrm>
            <a:off x="1008277" y="2428068"/>
            <a:ext cx="7071858" cy="6601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751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109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2620" y="5832218"/>
            <a:ext cx="14225291" cy="2040986"/>
            <a:chOff x="0" y="0"/>
            <a:chExt cx="2831638" cy="715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1638" cy="715598"/>
            </a:xfrm>
            <a:custGeom>
              <a:avLst/>
              <a:gdLst/>
              <a:ahLst/>
              <a:cxnLst/>
              <a:rect l="l" t="t" r="r" b="b"/>
              <a:pathLst>
                <a:path w="2831638" h="715598">
                  <a:moveTo>
                    <a:pt x="17282" y="0"/>
                  </a:moveTo>
                  <a:lnTo>
                    <a:pt x="2814356" y="0"/>
                  </a:lnTo>
                  <a:cubicBezTo>
                    <a:pt x="2818939" y="0"/>
                    <a:pt x="2823335" y="1821"/>
                    <a:pt x="2826576" y="5062"/>
                  </a:cubicBezTo>
                  <a:cubicBezTo>
                    <a:pt x="2829817" y="8303"/>
                    <a:pt x="2831638" y="12699"/>
                    <a:pt x="2831638" y="17282"/>
                  </a:cubicBezTo>
                  <a:lnTo>
                    <a:pt x="2831638" y="698316"/>
                  </a:lnTo>
                  <a:cubicBezTo>
                    <a:pt x="2831638" y="707861"/>
                    <a:pt x="2823901" y="715598"/>
                    <a:pt x="2814356" y="715598"/>
                  </a:cubicBezTo>
                  <a:lnTo>
                    <a:pt x="17282" y="715598"/>
                  </a:lnTo>
                  <a:cubicBezTo>
                    <a:pt x="7737" y="715598"/>
                    <a:pt x="0" y="707861"/>
                    <a:pt x="0" y="698316"/>
                  </a:cubicBezTo>
                  <a:lnTo>
                    <a:pt x="0" y="17282"/>
                  </a:lnTo>
                  <a:cubicBezTo>
                    <a:pt x="0" y="7737"/>
                    <a:pt x="7737" y="0"/>
                    <a:pt x="172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31638" cy="753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98978" y="7532907"/>
            <a:ext cx="12890043" cy="6616889"/>
          </a:xfrm>
          <a:custGeom>
            <a:avLst/>
            <a:gdLst/>
            <a:ahLst/>
            <a:cxnLst/>
            <a:rect l="l" t="t" r="r" b="b"/>
            <a:pathLst>
              <a:path w="12890043" h="6616889">
                <a:moveTo>
                  <a:pt x="0" y="0"/>
                </a:moveTo>
                <a:lnTo>
                  <a:pt x="12890044" y="0"/>
                </a:lnTo>
                <a:lnTo>
                  <a:pt x="12890044" y="6616888"/>
                </a:lnTo>
                <a:lnTo>
                  <a:pt x="0" y="661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3671260" y="8053380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0" y="3565673"/>
                </a:moveTo>
                <a:lnTo>
                  <a:pt x="5286037" y="3565673"/>
                </a:lnTo>
                <a:lnTo>
                  <a:pt x="5286037" y="0"/>
                </a:lnTo>
                <a:lnTo>
                  <a:pt x="0" y="0"/>
                </a:lnTo>
                <a:lnTo>
                  <a:pt x="0" y="35656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250E4-A098-4EE8-9246-B32D61C1DE9A}"/>
              </a:ext>
            </a:extLst>
          </p:cNvPr>
          <p:cNvSpPr txBox="1"/>
          <p:nvPr/>
        </p:nvSpPr>
        <p:spPr>
          <a:xfrm>
            <a:off x="1250074" y="2188114"/>
            <a:ext cx="14251243" cy="498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r>
              <a:rPr lang="en-GB" sz="5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“INNOVATION AND COMPLIANCE ARE NO LONGER ENEMIES — </a:t>
            </a: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r>
              <a:rPr lang="en-GB" sz="5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THEY ARE PARTNERS.”</a:t>
            </a: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endParaRPr lang="en-GB" sz="36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endParaRPr lang="en-GB" sz="36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endParaRPr lang="en-GB" sz="36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endParaRPr lang="en-GB" sz="36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endParaRPr lang="en-GB" sz="36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164592" lvl="0" indent="-1645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6200"/>
              <a:buNone/>
            </a:pPr>
            <a:r>
              <a:rPr lang="en-GB" sz="32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Big message: “Trustworthy AI makes</a:t>
            </a:r>
            <a:r>
              <a:rPr lang="en-GB" sz="32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2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adoption possible.”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9" name="Freeform 9"/>
          <p:cNvSpPr/>
          <p:nvPr/>
        </p:nvSpPr>
        <p:spPr>
          <a:xfrm flipV="1">
            <a:off x="15042067" y="-1782836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0" y="3565672"/>
                </a:moveTo>
                <a:lnTo>
                  <a:pt x="5286038" y="3565672"/>
                </a:lnTo>
                <a:lnTo>
                  <a:pt x="5286038" y="0"/>
                </a:lnTo>
                <a:lnTo>
                  <a:pt x="0" y="0"/>
                </a:lnTo>
                <a:lnTo>
                  <a:pt x="0" y="35656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69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6196251" cy="8051121"/>
            <a:chOff x="0" y="0"/>
            <a:chExt cx="812800" cy="1056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056115"/>
            </a:xfrm>
            <a:custGeom>
              <a:avLst/>
              <a:gdLst/>
              <a:ahLst/>
              <a:cxnLst/>
              <a:rect l="l" t="t" r="r" b="b"/>
              <a:pathLst>
                <a:path w="812800" h="1056115">
                  <a:moveTo>
                    <a:pt x="28737" y="0"/>
                  </a:moveTo>
                  <a:lnTo>
                    <a:pt x="784063" y="0"/>
                  </a:lnTo>
                  <a:cubicBezTo>
                    <a:pt x="799934" y="0"/>
                    <a:pt x="812800" y="12866"/>
                    <a:pt x="812800" y="28737"/>
                  </a:cubicBezTo>
                  <a:lnTo>
                    <a:pt x="812800" y="1027377"/>
                  </a:lnTo>
                  <a:cubicBezTo>
                    <a:pt x="812800" y="1043248"/>
                    <a:pt x="799934" y="1056115"/>
                    <a:pt x="784063" y="1056115"/>
                  </a:cubicBezTo>
                  <a:lnTo>
                    <a:pt x="28737" y="1056115"/>
                  </a:lnTo>
                  <a:cubicBezTo>
                    <a:pt x="12866" y="1056115"/>
                    <a:pt x="0" y="1043248"/>
                    <a:pt x="0" y="1027377"/>
                  </a:cubicBezTo>
                  <a:lnTo>
                    <a:pt x="0" y="28737"/>
                  </a:lnTo>
                  <a:cubicBezTo>
                    <a:pt x="0" y="12866"/>
                    <a:pt x="12866" y="0"/>
                    <a:pt x="28737" y="0"/>
                  </a:cubicBezTo>
                  <a:close/>
                </a:path>
              </a:pathLst>
            </a:custGeom>
            <a:blipFill>
              <a:blip r:embed="rId3"/>
              <a:stretch>
                <a:fillRect l="-3510" r="-3510" b="-23547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664899" y="1028699"/>
            <a:ext cx="7022901" cy="8245060"/>
            <a:chOff x="0" y="0"/>
            <a:chExt cx="2831638" cy="11884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638" cy="1188448"/>
            </a:xfrm>
            <a:custGeom>
              <a:avLst/>
              <a:gdLst/>
              <a:ahLst/>
              <a:cxnLst/>
              <a:rect l="l" t="t" r="r" b="b"/>
              <a:pathLst>
                <a:path w="2831638" h="1188448">
                  <a:moveTo>
                    <a:pt x="17282" y="0"/>
                  </a:moveTo>
                  <a:lnTo>
                    <a:pt x="2814356" y="0"/>
                  </a:lnTo>
                  <a:cubicBezTo>
                    <a:pt x="2818939" y="0"/>
                    <a:pt x="2823335" y="1821"/>
                    <a:pt x="2826576" y="5062"/>
                  </a:cubicBezTo>
                  <a:cubicBezTo>
                    <a:pt x="2829817" y="8303"/>
                    <a:pt x="2831638" y="12699"/>
                    <a:pt x="2831638" y="17282"/>
                  </a:cubicBezTo>
                  <a:lnTo>
                    <a:pt x="2831638" y="1171166"/>
                  </a:lnTo>
                  <a:cubicBezTo>
                    <a:pt x="2831638" y="1180710"/>
                    <a:pt x="2823901" y="1188448"/>
                    <a:pt x="2814356" y="1188448"/>
                  </a:cubicBezTo>
                  <a:lnTo>
                    <a:pt x="17282" y="1188448"/>
                  </a:lnTo>
                  <a:cubicBezTo>
                    <a:pt x="7737" y="1188448"/>
                    <a:pt x="0" y="1180710"/>
                    <a:pt x="0" y="1171166"/>
                  </a:cubicBezTo>
                  <a:lnTo>
                    <a:pt x="0" y="17282"/>
                  </a:lnTo>
                  <a:cubicBezTo>
                    <a:pt x="0" y="7737"/>
                    <a:pt x="7737" y="0"/>
                    <a:pt x="172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638" cy="1226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501174" y="-3969516"/>
            <a:ext cx="12890043" cy="6616889"/>
          </a:xfrm>
          <a:custGeom>
            <a:avLst/>
            <a:gdLst/>
            <a:ahLst/>
            <a:cxnLst/>
            <a:rect l="l" t="t" r="r" b="b"/>
            <a:pathLst>
              <a:path w="12890043" h="6616889">
                <a:moveTo>
                  <a:pt x="0" y="0"/>
                </a:moveTo>
                <a:lnTo>
                  <a:pt x="12890044" y="0"/>
                </a:lnTo>
                <a:lnTo>
                  <a:pt x="12890044" y="6616889"/>
                </a:lnTo>
                <a:lnTo>
                  <a:pt x="0" y="6616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6211191" y="7511218"/>
            <a:ext cx="5180026" cy="3494163"/>
          </a:xfrm>
          <a:custGeom>
            <a:avLst/>
            <a:gdLst/>
            <a:ahLst/>
            <a:cxnLst/>
            <a:rect l="l" t="t" r="r" b="b"/>
            <a:pathLst>
              <a:path w="5180026" h="3494163">
                <a:moveTo>
                  <a:pt x="5180027" y="3494164"/>
                </a:moveTo>
                <a:lnTo>
                  <a:pt x="0" y="3494164"/>
                </a:lnTo>
                <a:lnTo>
                  <a:pt x="0" y="0"/>
                </a:lnTo>
                <a:lnTo>
                  <a:pt x="5180027" y="0"/>
                </a:lnTo>
                <a:lnTo>
                  <a:pt x="5180027" y="349416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 flipV="1">
            <a:off x="-2139257" y="-718382"/>
            <a:ext cx="5180026" cy="3494163"/>
          </a:xfrm>
          <a:custGeom>
            <a:avLst/>
            <a:gdLst/>
            <a:ahLst/>
            <a:cxnLst/>
            <a:rect l="l" t="t" r="r" b="b"/>
            <a:pathLst>
              <a:path w="5180026" h="3494163">
                <a:moveTo>
                  <a:pt x="5180026" y="3494164"/>
                </a:moveTo>
                <a:lnTo>
                  <a:pt x="0" y="3494164"/>
                </a:lnTo>
                <a:lnTo>
                  <a:pt x="0" y="0"/>
                </a:lnTo>
                <a:lnTo>
                  <a:pt x="5180026" y="0"/>
                </a:lnTo>
                <a:lnTo>
                  <a:pt x="5180026" y="349416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4782C-632F-4D03-95E1-0284C6D863CB}"/>
              </a:ext>
            </a:extLst>
          </p:cNvPr>
          <p:cNvSpPr txBox="1"/>
          <p:nvPr/>
        </p:nvSpPr>
        <p:spPr>
          <a:xfrm>
            <a:off x="1391582" y="1314775"/>
            <a:ext cx="6092783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i="0" dirty="0">
                <a:solidFill>
                  <a:schemeClr val="bg1"/>
                </a:solidFill>
                <a:effectLst/>
                <a:latin typeface="Slack-Lato"/>
              </a:rPr>
              <a:t>Executive Summary</a:t>
            </a:r>
          </a:p>
          <a:p>
            <a:endParaRPr lang="en-GB" sz="96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GB" sz="96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</a:t>
            </a:r>
          </a:p>
          <a:p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</a:p>
          <a:p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US?</a:t>
            </a:r>
            <a:endParaRPr lang="en-GB" sz="36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C547D-6B1B-4C87-B2DE-663D9416C405}"/>
              </a:ext>
            </a:extLst>
          </p:cNvPr>
          <p:cNvSpPr txBox="1"/>
          <p:nvPr/>
        </p:nvSpPr>
        <p:spPr>
          <a:xfrm>
            <a:off x="10758930" y="1425457"/>
            <a:ext cx="508215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dirty="0">
                <a:solidFill>
                  <a:schemeClr val="bg1"/>
                </a:solidFill>
                <a:effectLst/>
                <a:latin typeface="Slack-Lato"/>
              </a:rPr>
              <a:t>   Secure &amp; Compliant by Design</a:t>
            </a:r>
            <a:b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• Built-in governance with AWS Config, CloudTrail, KMS, and Security Hub.</a:t>
            </a:r>
            <a:b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• Meets global data residency &amp; compliance needs (e.g., GDPR, FERPA).</a:t>
            </a:r>
            <a:b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</a:br>
            <a:endParaRPr lang="en-GB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marL="228600" indent="0" algn="l"/>
            <a:r>
              <a:rPr lang="en-GB" sz="2400" b="1" i="0" dirty="0">
                <a:solidFill>
                  <a:schemeClr val="bg1"/>
                </a:solidFill>
                <a:effectLst/>
                <a:latin typeface="Slack-Lato"/>
              </a:rPr>
              <a:t>Scalable &amp; Cost-Efficient</a:t>
            </a:r>
          </a:p>
          <a:p>
            <a:pPr algn="l"/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• Serverless-first architecture (Lambda, Bedrock, API Gateway) ensures pay-per-use.</a:t>
            </a:r>
            <a:b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• Proven MVP running at &lt; $1 cost, with clear path to scale globally.</a:t>
            </a:r>
            <a:b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</a:br>
            <a:endParaRPr lang="en-GB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marL="228600" indent="0" algn="l"/>
            <a:r>
              <a:rPr lang="en-GB" sz="2400" b="1" i="0" dirty="0">
                <a:solidFill>
                  <a:schemeClr val="bg1"/>
                </a:solidFill>
                <a:effectLst/>
                <a:latin typeface="Slack-Lato"/>
              </a:rPr>
              <a:t>Future-Ready Innovation</a:t>
            </a:r>
          </a:p>
          <a:p>
            <a:pPr algn="l"/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• Seamless integration of Generative AI (Bedrock, </a:t>
            </a:r>
            <a:r>
              <a:rPr lang="en-GB" sz="2400" b="0" i="0" dirty="0" err="1">
                <a:solidFill>
                  <a:schemeClr val="bg1"/>
                </a:solidFill>
                <a:effectLst/>
                <a:latin typeface="Slack-Lato"/>
              </a:rPr>
              <a:t>SageMaker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) into existing LMS.</a:t>
            </a:r>
            <a:b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Slack-Lato"/>
              </a:rPr>
              <a:t>• Provides a foundation for continuous improvement — sandbox today, enterprise tomorrow.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109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3671260" y="8053380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0" y="3565673"/>
                </a:moveTo>
                <a:lnTo>
                  <a:pt x="5286037" y="3565673"/>
                </a:lnTo>
                <a:lnTo>
                  <a:pt x="5286037" y="0"/>
                </a:lnTo>
                <a:lnTo>
                  <a:pt x="0" y="0"/>
                </a:lnTo>
                <a:lnTo>
                  <a:pt x="0" y="356567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5042067" y="-1782836"/>
            <a:ext cx="5286037" cy="3565672"/>
          </a:xfrm>
          <a:custGeom>
            <a:avLst/>
            <a:gdLst/>
            <a:ahLst/>
            <a:cxnLst/>
            <a:rect l="l" t="t" r="r" b="b"/>
            <a:pathLst>
              <a:path w="5286037" h="3565672">
                <a:moveTo>
                  <a:pt x="0" y="3565672"/>
                </a:moveTo>
                <a:lnTo>
                  <a:pt x="5286038" y="3565672"/>
                </a:lnTo>
                <a:lnTo>
                  <a:pt x="5286038" y="0"/>
                </a:lnTo>
                <a:lnTo>
                  <a:pt x="0" y="0"/>
                </a:lnTo>
                <a:lnTo>
                  <a:pt x="0" y="35656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CAA7A-16D1-4649-92E6-B5B85DF57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62100"/>
            <a:ext cx="11811000" cy="787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reeform 8"/>
          <p:cNvSpPr/>
          <p:nvPr/>
        </p:nvSpPr>
        <p:spPr>
          <a:xfrm>
            <a:off x="2698978" y="7532907"/>
            <a:ext cx="12890043" cy="6616889"/>
          </a:xfrm>
          <a:custGeom>
            <a:avLst/>
            <a:gdLst/>
            <a:ahLst/>
            <a:cxnLst/>
            <a:rect l="l" t="t" r="r" b="b"/>
            <a:pathLst>
              <a:path w="12890043" h="6616889">
                <a:moveTo>
                  <a:pt x="0" y="0"/>
                </a:moveTo>
                <a:lnTo>
                  <a:pt x="12890044" y="0"/>
                </a:lnTo>
                <a:lnTo>
                  <a:pt x="12890044" y="6616888"/>
                </a:lnTo>
                <a:lnTo>
                  <a:pt x="0" y="6616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3399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02502" y="4385214"/>
            <a:ext cx="8082618" cy="3089420"/>
            <a:chOff x="0" y="0"/>
            <a:chExt cx="2128755" cy="8136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8755" cy="813674"/>
            </a:xfrm>
            <a:custGeom>
              <a:avLst/>
              <a:gdLst/>
              <a:ahLst/>
              <a:cxnLst/>
              <a:rect l="l" t="t" r="r" b="b"/>
              <a:pathLst>
                <a:path w="2128755" h="813674">
                  <a:moveTo>
                    <a:pt x="22988" y="0"/>
                  </a:moveTo>
                  <a:lnTo>
                    <a:pt x="2105767" y="0"/>
                  </a:lnTo>
                  <a:cubicBezTo>
                    <a:pt x="2118463" y="0"/>
                    <a:pt x="2128755" y="10292"/>
                    <a:pt x="2128755" y="22988"/>
                  </a:cubicBezTo>
                  <a:lnTo>
                    <a:pt x="2128755" y="790686"/>
                  </a:lnTo>
                  <a:cubicBezTo>
                    <a:pt x="2128755" y="803382"/>
                    <a:pt x="2118463" y="813674"/>
                    <a:pt x="2105767" y="813674"/>
                  </a:cubicBezTo>
                  <a:lnTo>
                    <a:pt x="22988" y="813674"/>
                  </a:lnTo>
                  <a:cubicBezTo>
                    <a:pt x="10292" y="813674"/>
                    <a:pt x="0" y="803382"/>
                    <a:pt x="0" y="790686"/>
                  </a:cubicBezTo>
                  <a:lnTo>
                    <a:pt x="0" y="22988"/>
                  </a:lnTo>
                  <a:cubicBezTo>
                    <a:pt x="0" y="10292"/>
                    <a:pt x="10292" y="0"/>
                    <a:pt x="22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28755" cy="851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75645" y="4420629"/>
            <a:ext cx="7420937" cy="287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800"/>
              <a:buFont typeface="Arial"/>
              <a:buNone/>
            </a:pPr>
            <a:r>
              <a:rPr lang="en-GB" sz="32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 professor wants to use </a:t>
            </a:r>
            <a:r>
              <a:rPr lang="en-GB" sz="3200" b="1" i="0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GenAI</a:t>
            </a:r>
            <a:r>
              <a:rPr lang="en-GB" sz="32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on sensitive medical data, but fears compliance risks, data misuse, and opaque black boxes.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4136316" y="-2749051"/>
            <a:ext cx="8904127" cy="4570785"/>
          </a:xfrm>
          <a:custGeom>
            <a:avLst/>
            <a:gdLst/>
            <a:ahLst/>
            <a:cxnLst/>
            <a:rect l="l" t="t" r="r" b="b"/>
            <a:pathLst>
              <a:path w="8904127" h="4570785">
                <a:moveTo>
                  <a:pt x="0" y="0"/>
                </a:moveTo>
                <a:lnTo>
                  <a:pt x="8904128" y="0"/>
                </a:lnTo>
                <a:lnTo>
                  <a:pt x="8904128" y="4570786"/>
                </a:lnTo>
                <a:lnTo>
                  <a:pt x="0" y="4570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Google Shape;466;p2">
            <a:extLst>
              <a:ext uri="{FF2B5EF4-FFF2-40B4-BE49-F238E27FC236}">
                <a16:creationId xmlns:a16="http://schemas.microsoft.com/office/drawing/2014/main" id="{3CAA36E7-B8DC-465D-AA22-DB68A3674263}"/>
              </a:ext>
            </a:extLst>
          </p:cNvPr>
          <p:cNvSpPr txBox="1">
            <a:spLocks/>
          </p:cNvSpPr>
          <p:nvPr/>
        </p:nvSpPr>
        <p:spPr>
          <a:xfrm>
            <a:off x="1713245" y="1613831"/>
            <a:ext cx="5652471" cy="224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buClr>
                <a:srgbClr val="1D1C1D"/>
              </a:buClr>
              <a:buSzPts val="6000"/>
              <a:buFont typeface="Lato"/>
              <a:buNone/>
            </a:pPr>
            <a:r>
              <a:rPr lang="en-US" sz="60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THE RESEARCHER’S DILEMMA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E7B8D8-3C31-49D3-BD6F-84BA9F538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056" y="1168454"/>
            <a:ext cx="5426759" cy="814013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Freeform 12"/>
          <p:cNvSpPr/>
          <p:nvPr/>
        </p:nvSpPr>
        <p:spPr>
          <a:xfrm>
            <a:off x="13092191" y="6368924"/>
            <a:ext cx="9212688" cy="6214377"/>
          </a:xfrm>
          <a:custGeom>
            <a:avLst/>
            <a:gdLst/>
            <a:ahLst/>
            <a:cxnLst/>
            <a:rect l="l" t="t" r="r" b="b"/>
            <a:pathLst>
              <a:path w="9212688" h="6214377">
                <a:moveTo>
                  <a:pt x="0" y="0"/>
                </a:moveTo>
                <a:lnTo>
                  <a:pt x="9212688" y="0"/>
                </a:lnTo>
                <a:lnTo>
                  <a:pt x="9212688" y="6214377"/>
                </a:lnTo>
                <a:lnTo>
                  <a:pt x="0" y="621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057" y="5518843"/>
            <a:ext cx="19243888" cy="5003978"/>
            <a:chOff x="0" y="0"/>
            <a:chExt cx="2336248" cy="6074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6248" cy="607493"/>
            </a:xfrm>
            <a:custGeom>
              <a:avLst/>
              <a:gdLst/>
              <a:ahLst/>
              <a:cxnLst/>
              <a:rect l="l" t="t" r="r" b="b"/>
              <a:pathLst>
                <a:path w="2336248" h="607493">
                  <a:moveTo>
                    <a:pt x="18104" y="0"/>
                  </a:moveTo>
                  <a:lnTo>
                    <a:pt x="2318144" y="0"/>
                  </a:lnTo>
                  <a:cubicBezTo>
                    <a:pt x="2328143" y="0"/>
                    <a:pt x="2336248" y="8105"/>
                    <a:pt x="2336248" y="18104"/>
                  </a:cubicBezTo>
                  <a:lnTo>
                    <a:pt x="2336248" y="589390"/>
                  </a:lnTo>
                  <a:cubicBezTo>
                    <a:pt x="2336248" y="599388"/>
                    <a:pt x="2328143" y="607493"/>
                    <a:pt x="2318144" y="607493"/>
                  </a:cubicBezTo>
                  <a:lnTo>
                    <a:pt x="18104" y="607493"/>
                  </a:lnTo>
                  <a:cubicBezTo>
                    <a:pt x="8105" y="607493"/>
                    <a:pt x="0" y="599388"/>
                    <a:pt x="0" y="589390"/>
                  </a:cubicBezTo>
                  <a:lnTo>
                    <a:pt x="0" y="18104"/>
                  </a:lnTo>
                  <a:cubicBezTo>
                    <a:pt x="0" y="8105"/>
                    <a:pt x="8105" y="0"/>
                    <a:pt x="18104" y="0"/>
                  </a:cubicBezTo>
                  <a:close/>
                </a:path>
              </a:pathLst>
            </a:custGeom>
            <a:blipFill>
              <a:blip r:embed="rId3"/>
              <a:stretch>
                <a:fillRect t="-94214" b="-94214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5" name="Freeform 5"/>
          <p:cNvSpPr/>
          <p:nvPr/>
        </p:nvSpPr>
        <p:spPr>
          <a:xfrm>
            <a:off x="-1926246" y="-4361643"/>
            <a:ext cx="13842782" cy="7105961"/>
          </a:xfrm>
          <a:custGeom>
            <a:avLst/>
            <a:gdLst/>
            <a:ahLst/>
            <a:cxnLst/>
            <a:rect l="l" t="t" r="r" b="b"/>
            <a:pathLst>
              <a:path w="13842782" h="7105961">
                <a:moveTo>
                  <a:pt x="0" y="0"/>
                </a:moveTo>
                <a:lnTo>
                  <a:pt x="13842782" y="0"/>
                </a:lnTo>
                <a:lnTo>
                  <a:pt x="13842782" y="7105961"/>
                </a:lnTo>
                <a:lnTo>
                  <a:pt x="0" y="710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702" y="2135069"/>
            <a:ext cx="14236596" cy="109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u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482224" y="3598790"/>
            <a:ext cx="12668551" cy="2334283"/>
            <a:chOff x="0" y="0"/>
            <a:chExt cx="3336573" cy="6147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6573" cy="614791"/>
            </a:xfrm>
            <a:custGeom>
              <a:avLst/>
              <a:gdLst/>
              <a:ahLst/>
              <a:cxnLst/>
              <a:rect l="l" t="t" r="r" b="b"/>
              <a:pathLst>
                <a:path w="3336573" h="614791">
                  <a:moveTo>
                    <a:pt x="14667" y="0"/>
                  </a:moveTo>
                  <a:lnTo>
                    <a:pt x="3321907" y="0"/>
                  </a:lnTo>
                  <a:cubicBezTo>
                    <a:pt x="3325796" y="0"/>
                    <a:pt x="3329527" y="1545"/>
                    <a:pt x="3332277" y="4296"/>
                  </a:cubicBezTo>
                  <a:cubicBezTo>
                    <a:pt x="3335028" y="7046"/>
                    <a:pt x="3336573" y="10777"/>
                    <a:pt x="3336573" y="14667"/>
                  </a:cubicBezTo>
                  <a:lnTo>
                    <a:pt x="3336573" y="600124"/>
                  </a:lnTo>
                  <a:cubicBezTo>
                    <a:pt x="3336573" y="604014"/>
                    <a:pt x="3335028" y="607744"/>
                    <a:pt x="3332277" y="610495"/>
                  </a:cubicBezTo>
                  <a:cubicBezTo>
                    <a:pt x="3329527" y="613245"/>
                    <a:pt x="3325796" y="614791"/>
                    <a:pt x="3321907" y="614791"/>
                  </a:cubicBezTo>
                  <a:lnTo>
                    <a:pt x="14667" y="614791"/>
                  </a:lnTo>
                  <a:cubicBezTo>
                    <a:pt x="10777" y="614791"/>
                    <a:pt x="7046" y="613245"/>
                    <a:pt x="4296" y="610495"/>
                  </a:cubicBezTo>
                  <a:cubicBezTo>
                    <a:pt x="1545" y="607744"/>
                    <a:pt x="0" y="604014"/>
                    <a:pt x="0" y="600124"/>
                  </a:cubicBezTo>
                  <a:lnTo>
                    <a:pt x="0" y="14667"/>
                  </a:lnTo>
                  <a:cubicBezTo>
                    <a:pt x="0" y="10777"/>
                    <a:pt x="1545" y="7046"/>
                    <a:pt x="4296" y="4296"/>
                  </a:cubicBezTo>
                  <a:cubicBezTo>
                    <a:pt x="7046" y="1545"/>
                    <a:pt x="10777" y="0"/>
                    <a:pt x="1466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336573" cy="652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05803" y="3596033"/>
            <a:ext cx="10621391" cy="21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3200" b="0" i="0" dirty="0">
                <a:solidFill>
                  <a:schemeClr val="bg1"/>
                </a:solidFill>
                <a:effectLst/>
                <a:latin typeface="Slack-Lato"/>
              </a:rPr>
              <a:t>Researchers want to leverage Generative AI for sensitive data, but face compliance risks, lack of transparency, and cost uncertainty — preventing adoption.</a:t>
            </a:r>
            <a:endParaRPr lang="en-US" sz="2800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-1926246" y="8669614"/>
            <a:ext cx="6313713" cy="4258886"/>
          </a:xfrm>
          <a:custGeom>
            <a:avLst/>
            <a:gdLst/>
            <a:ahLst/>
            <a:cxnLst/>
            <a:rect l="l" t="t" r="r" b="b"/>
            <a:pathLst>
              <a:path w="6313713" h="4258886">
                <a:moveTo>
                  <a:pt x="6313713" y="0"/>
                </a:moveTo>
                <a:lnTo>
                  <a:pt x="0" y="0"/>
                </a:lnTo>
                <a:lnTo>
                  <a:pt x="0" y="4258886"/>
                </a:lnTo>
                <a:lnTo>
                  <a:pt x="6313713" y="4258886"/>
                </a:lnTo>
                <a:lnTo>
                  <a:pt x="63137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3840517" y="-2781042"/>
            <a:ext cx="6313713" cy="4258886"/>
          </a:xfrm>
          <a:custGeom>
            <a:avLst/>
            <a:gdLst/>
            <a:ahLst/>
            <a:cxnLst/>
            <a:rect l="l" t="t" r="r" b="b"/>
            <a:pathLst>
              <a:path w="6313713" h="4258886">
                <a:moveTo>
                  <a:pt x="0" y="4258886"/>
                </a:moveTo>
                <a:lnTo>
                  <a:pt x="6313713" y="4258886"/>
                </a:lnTo>
                <a:lnTo>
                  <a:pt x="6313713" y="0"/>
                </a:lnTo>
                <a:lnTo>
                  <a:pt x="0" y="0"/>
                </a:lnTo>
                <a:lnTo>
                  <a:pt x="0" y="42588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408134" y="4767778"/>
            <a:ext cx="9396441" cy="2988024"/>
            <a:chOff x="0" y="0"/>
            <a:chExt cx="2474783" cy="786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4783" cy="786969"/>
            </a:xfrm>
            <a:custGeom>
              <a:avLst/>
              <a:gdLst/>
              <a:ahLst/>
              <a:cxnLst/>
              <a:rect l="l" t="t" r="r" b="b"/>
              <a:pathLst>
                <a:path w="2474783" h="786969">
                  <a:moveTo>
                    <a:pt x="19774" y="0"/>
                  </a:moveTo>
                  <a:lnTo>
                    <a:pt x="2455009" y="0"/>
                  </a:lnTo>
                  <a:cubicBezTo>
                    <a:pt x="2460253" y="0"/>
                    <a:pt x="2465283" y="2083"/>
                    <a:pt x="2468991" y="5792"/>
                  </a:cubicBezTo>
                  <a:cubicBezTo>
                    <a:pt x="2472699" y="9500"/>
                    <a:pt x="2474783" y="14530"/>
                    <a:pt x="2474783" y="19774"/>
                  </a:cubicBezTo>
                  <a:lnTo>
                    <a:pt x="2474783" y="767195"/>
                  </a:lnTo>
                  <a:cubicBezTo>
                    <a:pt x="2474783" y="772440"/>
                    <a:pt x="2472699" y="777469"/>
                    <a:pt x="2468991" y="781178"/>
                  </a:cubicBezTo>
                  <a:cubicBezTo>
                    <a:pt x="2465283" y="784886"/>
                    <a:pt x="2460253" y="786969"/>
                    <a:pt x="2455009" y="786969"/>
                  </a:cubicBezTo>
                  <a:lnTo>
                    <a:pt x="19774" y="786969"/>
                  </a:lnTo>
                  <a:cubicBezTo>
                    <a:pt x="14530" y="786969"/>
                    <a:pt x="9500" y="784886"/>
                    <a:pt x="5792" y="781178"/>
                  </a:cubicBezTo>
                  <a:cubicBezTo>
                    <a:pt x="2083" y="777469"/>
                    <a:pt x="0" y="772440"/>
                    <a:pt x="0" y="767195"/>
                  </a:cubicBezTo>
                  <a:lnTo>
                    <a:pt x="0" y="19774"/>
                  </a:lnTo>
                  <a:cubicBezTo>
                    <a:pt x="0" y="14530"/>
                    <a:pt x="2083" y="9500"/>
                    <a:pt x="5792" y="5792"/>
                  </a:cubicBezTo>
                  <a:cubicBezTo>
                    <a:pt x="9500" y="2083"/>
                    <a:pt x="14530" y="0"/>
                    <a:pt x="197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74783" cy="825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35030" y="3535741"/>
            <a:ext cx="8342649" cy="108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6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USER PAIN POINTS</a:t>
            </a:r>
            <a:endParaRPr lang="en-US" sz="6600" b="1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35030" y="5275566"/>
            <a:ext cx="8342649" cy="239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Arial" panose="020B0604020202020204" pitchFamily="34" charset="0"/>
              <a:buChar char="•"/>
            </a:pPr>
            <a:r>
              <a:rPr lang="en-GB" sz="24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Research requires innovation, but institutions demand compliance.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Arial" panose="020B0604020202020204" pitchFamily="34" charset="0"/>
              <a:buChar char="•"/>
            </a:pPr>
            <a:r>
              <a:rPr lang="en-GB" sz="24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Lack of observability makes AI adoption risky.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Arial" panose="020B0604020202020204" pitchFamily="34" charset="0"/>
              <a:buChar char="•"/>
            </a:pPr>
            <a:r>
              <a:rPr lang="en-GB" sz="24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Without trust, universities hesitate to deploy </a:t>
            </a:r>
            <a:r>
              <a:rPr lang="en-GB" sz="2400" b="0" i="0" u="none" strike="noStrike" cap="none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GenAI</a:t>
            </a:r>
            <a:r>
              <a:rPr lang="en-GB" sz="24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GB" sz="2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-2894713" y="-1100743"/>
            <a:ext cx="5019878" cy="3386136"/>
          </a:xfrm>
          <a:custGeom>
            <a:avLst/>
            <a:gdLst/>
            <a:ahLst/>
            <a:cxnLst/>
            <a:rect l="l" t="t" r="r" b="b"/>
            <a:pathLst>
              <a:path w="5019878" h="3386136">
                <a:moveTo>
                  <a:pt x="0" y="3386136"/>
                </a:moveTo>
                <a:lnTo>
                  <a:pt x="5019878" y="3386136"/>
                </a:lnTo>
                <a:lnTo>
                  <a:pt x="5019878" y="0"/>
                </a:lnTo>
                <a:lnTo>
                  <a:pt x="0" y="0"/>
                </a:lnTo>
                <a:lnTo>
                  <a:pt x="0" y="33861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5562461" y="9258300"/>
            <a:ext cx="6313713" cy="4258886"/>
          </a:xfrm>
          <a:custGeom>
            <a:avLst/>
            <a:gdLst/>
            <a:ahLst/>
            <a:cxnLst/>
            <a:rect l="l" t="t" r="r" b="b"/>
            <a:pathLst>
              <a:path w="6313713" h="4258886">
                <a:moveTo>
                  <a:pt x="0" y="4258886"/>
                </a:moveTo>
                <a:lnTo>
                  <a:pt x="6313713" y="4258886"/>
                </a:lnTo>
                <a:lnTo>
                  <a:pt x="6313713" y="0"/>
                </a:lnTo>
                <a:lnTo>
                  <a:pt x="0" y="0"/>
                </a:lnTo>
                <a:lnTo>
                  <a:pt x="0" y="425888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04358" y="-2285393"/>
            <a:ext cx="8904127" cy="4570785"/>
          </a:xfrm>
          <a:custGeom>
            <a:avLst/>
            <a:gdLst/>
            <a:ahLst/>
            <a:cxnLst/>
            <a:rect l="l" t="t" r="r" b="b"/>
            <a:pathLst>
              <a:path w="8904127" h="4570785">
                <a:moveTo>
                  <a:pt x="0" y="0"/>
                </a:moveTo>
                <a:lnTo>
                  <a:pt x="8904127" y="0"/>
                </a:lnTo>
                <a:lnTo>
                  <a:pt x="8904127" y="4570786"/>
                </a:lnTo>
                <a:lnTo>
                  <a:pt x="0" y="4570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11CF96-A5A3-4FD3-9101-E40F04864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26" y="2471096"/>
            <a:ext cx="6190173" cy="61901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4791" y="4452234"/>
            <a:ext cx="9396441" cy="3631673"/>
            <a:chOff x="0" y="0"/>
            <a:chExt cx="2474783" cy="754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4783" cy="754029"/>
            </a:xfrm>
            <a:custGeom>
              <a:avLst/>
              <a:gdLst/>
              <a:ahLst/>
              <a:cxnLst/>
              <a:rect l="l" t="t" r="r" b="b"/>
              <a:pathLst>
                <a:path w="2474783" h="754029">
                  <a:moveTo>
                    <a:pt x="19774" y="0"/>
                  </a:moveTo>
                  <a:lnTo>
                    <a:pt x="2455009" y="0"/>
                  </a:lnTo>
                  <a:cubicBezTo>
                    <a:pt x="2460253" y="0"/>
                    <a:pt x="2465283" y="2083"/>
                    <a:pt x="2468991" y="5792"/>
                  </a:cubicBezTo>
                  <a:cubicBezTo>
                    <a:pt x="2472699" y="9500"/>
                    <a:pt x="2474783" y="14530"/>
                    <a:pt x="2474783" y="19774"/>
                  </a:cubicBezTo>
                  <a:lnTo>
                    <a:pt x="2474783" y="734255"/>
                  </a:lnTo>
                  <a:cubicBezTo>
                    <a:pt x="2474783" y="739499"/>
                    <a:pt x="2472699" y="744529"/>
                    <a:pt x="2468991" y="748237"/>
                  </a:cubicBezTo>
                  <a:cubicBezTo>
                    <a:pt x="2465283" y="751945"/>
                    <a:pt x="2460253" y="754029"/>
                    <a:pt x="2455009" y="754029"/>
                  </a:cubicBezTo>
                  <a:lnTo>
                    <a:pt x="19774" y="754029"/>
                  </a:lnTo>
                  <a:cubicBezTo>
                    <a:pt x="14530" y="754029"/>
                    <a:pt x="9500" y="751945"/>
                    <a:pt x="5792" y="748237"/>
                  </a:cubicBezTo>
                  <a:cubicBezTo>
                    <a:pt x="2083" y="744529"/>
                    <a:pt x="0" y="739499"/>
                    <a:pt x="0" y="734255"/>
                  </a:cubicBezTo>
                  <a:lnTo>
                    <a:pt x="0" y="19774"/>
                  </a:lnTo>
                  <a:cubicBezTo>
                    <a:pt x="0" y="14530"/>
                    <a:pt x="2083" y="9500"/>
                    <a:pt x="5792" y="5792"/>
                  </a:cubicBezTo>
                  <a:cubicBezTo>
                    <a:pt x="9500" y="2083"/>
                    <a:pt x="14530" y="0"/>
                    <a:pt x="197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4783" cy="792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9149" y="1912409"/>
            <a:ext cx="8342649" cy="231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80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OUR SOLUTION CONCEPT</a:t>
            </a:r>
            <a:endParaRPr lang="en-US" sz="5400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1687" y="4847320"/>
            <a:ext cx="8342649" cy="332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lang="en-GB" sz="2400" b="1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 secure sandbox where </a:t>
            </a:r>
            <a:r>
              <a:rPr lang="en-GB" sz="2400" b="1" i="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GenAI</a:t>
            </a:r>
            <a:r>
              <a:rPr lang="en-GB" sz="2400" b="1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models can be trained and deployed with full visibility and compliance assurance.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endParaRPr lang="en-GB" sz="2400" b="0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0" lvl="0" indent="-1016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rPr lang="en-GB" sz="2400" b="0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Secure AI sandbox environment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-1016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rPr lang="en-GB" sz="2400" b="0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Full transparency &amp; monitoring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-1016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rPr lang="en-GB" sz="2400" b="0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Compliance + Innovation together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02559" y="6781669"/>
            <a:ext cx="13808985" cy="7088612"/>
          </a:xfrm>
          <a:custGeom>
            <a:avLst/>
            <a:gdLst/>
            <a:ahLst/>
            <a:cxnLst/>
            <a:rect l="l" t="t" r="r" b="b"/>
            <a:pathLst>
              <a:path w="13808985" h="7088612">
                <a:moveTo>
                  <a:pt x="0" y="0"/>
                </a:moveTo>
                <a:lnTo>
                  <a:pt x="13808985" y="0"/>
                </a:lnTo>
                <a:lnTo>
                  <a:pt x="13808985" y="7088612"/>
                </a:lnTo>
                <a:lnTo>
                  <a:pt x="0" y="708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-4739866" y="6937618"/>
            <a:ext cx="6313713" cy="4258886"/>
          </a:xfrm>
          <a:custGeom>
            <a:avLst/>
            <a:gdLst/>
            <a:ahLst/>
            <a:cxnLst/>
            <a:rect l="l" t="t" r="r" b="b"/>
            <a:pathLst>
              <a:path w="6313713" h="4258886">
                <a:moveTo>
                  <a:pt x="0" y="4258887"/>
                </a:moveTo>
                <a:lnTo>
                  <a:pt x="6313712" y="4258887"/>
                </a:lnTo>
                <a:lnTo>
                  <a:pt x="6313712" y="0"/>
                </a:lnTo>
                <a:lnTo>
                  <a:pt x="0" y="0"/>
                </a:lnTo>
                <a:lnTo>
                  <a:pt x="0" y="42588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5F79C7-AB51-49B0-8350-DCD853171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490" y="5295900"/>
            <a:ext cx="5268060" cy="4010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06AE4B-6B59-4DD4-9BE1-BFA494A23A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490" y="1632817"/>
            <a:ext cx="5267325" cy="2876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5771" y="0"/>
            <a:ext cx="19163771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91054" y="7647941"/>
            <a:ext cx="16118733" cy="8274283"/>
          </a:xfrm>
          <a:custGeom>
            <a:avLst/>
            <a:gdLst/>
            <a:ahLst/>
            <a:cxnLst/>
            <a:rect l="l" t="t" r="r" b="b"/>
            <a:pathLst>
              <a:path w="16118733" h="8274283">
                <a:moveTo>
                  <a:pt x="0" y="0"/>
                </a:moveTo>
                <a:lnTo>
                  <a:pt x="16118732" y="0"/>
                </a:lnTo>
                <a:lnTo>
                  <a:pt x="16118732" y="8274283"/>
                </a:lnTo>
                <a:lnTo>
                  <a:pt x="0" y="827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113695" y="1431240"/>
            <a:ext cx="4441753" cy="2996165"/>
          </a:xfrm>
          <a:custGeom>
            <a:avLst/>
            <a:gdLst/>
            <a:ahLst/>
            <a:cxnLst/>
            <a:rect l="l" t="t" r="r" b="b"/>
            <a:pathLst>
              <a:path w="4441753" h="2996165">
                <a:moveTo>
                  <a:pt x="0" y="0"/>
                </a:moveTo>
                <a:lnTo>
                  <a:pt x="4441754" y="0"/>
                </a:lnTo>
                <a:lnTo>
                  <a:pt x="4441754" y="2996164"/>
                </a:lnTo>
                <a:lnTo>
                  <a:pt x="0" y="299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12108557" y="812786"/>
            <a:ext cx="9154290" cy="4699202"/>
          </a:xfrm>
          <a:custGeom>
            <a:avLst/>
            <a:gdLst/>
            <a:ahLst/>
            <a:cxnLst/>
            <a:rect l="l" t="t" r="r" b="b"/>
            <a:pathLst>
              <a:path w="9154290" h="4699202">
                <a:moveTo>
                  <a:pt x="0" y="0"/>
                </a:moveTo>
                <a:lnTo>
                  <a:pt x="9154290" y="0"/>
                </a:lnTo>
                <a:lnTo>
                  <a:pt x="9154290" y="4699203"/>
                </a:lnTo>
                <a:lnTo>
                  <a:pt x="0" y="4699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190212" y="5180058"/>
            <a:ext cx="6442488" cy="4294156"/>
            <a:chOff x="0" y="0"/>
            <a:chExt cx="2831638" cy="715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638" cy="715598"/>
            </a:xfrm>
            <a:custGeom>
              <a:avLst/>
              <a:gdLst/>
              <a:ahLst/>
              <a:cxnLst/>
              <a:rect l="l" t="t" r="r" b="b"/>
              <a:pathLst>
                <a:path w="2831638" h="715598">
                  <a:moveTo>
                    <a:pt x="17282" y="0"/>
                  </a:moveTo>
                  <a:lnTo>
                    <a:pt x="2814356" y="0"/>
                  </a:lnTo>
                  <a:cubicBezTo>
                    <a:pt x="2818939" y="0"/>
                    <a:pt x="2823335" y="1821"/>
                    <a:pt x="2826576" y="5062"/>
                  </a:cubicBezTo>
                  <a:cubicBezTo>
                    <a:pt x="2829817" y="8303"/>
                    <a:pt x="2831638" y="12699"/>
                    <a:pt x="2831638" y="17282"/>
                  </a:cubicBezTo>
                  <a:lnTo>
                    <a:pt x="2831638" y="698316"/>
                  </a:lnTo>
                  <a:cubicBezTo>
                    <a:pt x="2831638" y="707861"/>
                    <a:pt x="2823901" y="715598"/>
                    <a:pt x="2814356" y="715598"/>
                  </a:cubicBezTo>
                  <a:lnTo>
                    <a:pt x="17282" y="715598"/>
                  </a:lnTo>
                  <a:cubicBezTo>
                    <a:pt x="7737" y="715598"/>
                    <a:pt x="0" y="707861"/>
                    <a:pt x="0" y="698316"/>
                  </a:cubicBezTo>
                  <a:lnTo>
                    <a:pt x="0" y="17282"/>
                  </a:lnTo>
                  <a:cubicBezTo>
                    <a:pt x="0" y="7737"/>
                    <a:pt x="7737" y="0"/>
                    <a:pt x="172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638" cy="753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79594" y="372469"/>
            <a:ext cx="13491481" cy="3345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72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HIGH-LEVEL ARCHITECTURE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GB" sz="36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From training to audit — every step is traceable</a:t>
            </a:r>
            <a:endParaRPr lang="en-GB" sz="36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endParaRPr lang="en-US" sz="4800" b="1" u="none" strike="noStrike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78004" y="6145052"/>
            <a:ext cx="624301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Role separation: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Evidence/enforcement </a:t>
            </a:r>
            <a:r>
              <a:rPr lang="en-GB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CloudTrail + Security Hub + Config;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Operations visibility </a:t>
            </a:r>
            <a:r>
              <a:rPr lang="en-GB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CloudWatch dashboards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(latency, errors, cost/compliance cards).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24349" y="8788918"/>
            <a:ext cx="4441753" cy="2996165"/>
          </a:xfrm>
          <a:custGeom>
            <a:avLst/>
            <a:gdLst/>
            <a:ahLst/>
            <a:cxnLst/>
            <a:rect l="l" t="t" r="r" b="b"/>
            <a:pathLst>
              <a:path w="4441753" h="2996165">
                <a:moveTo>
                  <a:pt x="0" y="0"/>
                </a:moveTo>
                <a:lnTo>
                  <a:pt x="4441753" y="0"/>
                </a:lnTo>
                <a:lnTo>
                  <a:pt x="4441753" y="2996164"/>
                </a:lnTo>
                <a:lnTo>
                  <a:pt x="0" y="299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A58C2B-B5FB-48DA-9702-BC6D30CF8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4" y="2753441"/>
            <a:ext cx="9466722" cy="6681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227A8-3A91-4636-A922-5EE8602A2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748" y="1676566"/>
            <a:ext cx="5523416" cy="19900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8392405" y="1332107"/>
            <a:ext cx="14849582" cy="7622786"/>
          </a:xfrm>
          <a:custGeom>
            <a:avLst/>
            <a:gdLst/>
            <a:ahLst/>
            <a:cxnLst/>
            <a:rect l="l" t="t" r="r" b="b"/>
            <a:pathLst>
              <a:path w="14849582" h="7622786">
                <a:moveTo>
                  <a:pt x="0" y="0"/>
                </a:moveTo>
                <a:lnTo>
                  <a:pt x="14849583" y="0"/>
                </a:lnTo>
                <a:lnTo>
                  <a:pt x="14849583" y="7622786"/>
                </a:lnTo>
                <a:lnTo>
                  <a:pt x="0" y="7622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86362" y="4452234"/>
            <a:ext cx="9396441" cy="2862953"/>
            <a:chOff x="0" y="0"/>
            <a:chExt cx="2474783" cy="754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4783" cy="754029"/>
            </a:xfrm>
            <a:custGeom>
              <a:avLst/>
              <a:gdLst/>
              <a:ahLst/>
              <a:cxnLst/>
              <a:rect l="l" t="t" r="r" b="b"/>
              <a:pathLst>
                <a:path w="2474783" h="754029">
                  <a:moveTo>
                    <a:pt x="19774" y="0"/>
                  </a:moveTo>
                  <a:lnTo>
                    <a:pt x="2455009" y="0"/>
                  </a:lnTo>
                  <a:cubicBezTo>
                    <a:pt x="2460253" y="0"/>
                    <a:pt x="2465283" y="2083"/>
                    <a:pt x="2468991" y="5792"/>
                  </a:cubicBezTo>
                  <a:cubicBezTo>
                    <a:pt x="2472699" y="9500"/>
                    <a:pt x="2474783" y="14530"/>
                    <a:pt x="2474783" y="19774"/>
                  </a:cubicBezTo>
                  <a:lnTo>
                    <a:pt x="2474783" y="734255"/>
                  </a:lnTo>
                  <a:cubicBezTo>
                    <a:pt x="2474783" y="739499"/>
                    <a:pt x="2472699" y="744529"/>
                    <a:pt x="2468991" y="748237"/>
                  </a:cubicBezTo>
                  <a:cubicBezTo>
                    <a:pt x="2465283" y="751945"/>
                    <a:pt x="2460253" y="754029"/>
                    <a:pt x="2455009" y="754029"/>
                  </a:cubicBezTo>
                  <a:lnTo>
                    <a:pt x="19774" y="754029"/>
                  </a:lnTo>
                  <a:cubicBezTo>
                    <a:pt x="14530" y="754029"/>
                    <a:pt x="9500" y="751945"/>
                    <a:pt x="5792" y="748237"/>
                  </a:cubicBezTo>
                  <a:cubicBezTo>
                    <a:pt x="2083" y="744529"/>
                    <a:pt x="0" y="739499"/>
                    <a:pt x="0" y="734255"/>
                  </a:cubicBezTo>
                  <a:lnTo>
                    <a:pt x="0" y="19774"/>
                  </a:lnTo>
                  <a:cubicBezTo>
                    <a:pt x="0" y="14530"/>
                    <a:pt x="2083" y="9500"/>
                    <a:pt x="5792" y="5792"/>
                  </a:cubicBezTo>
                  <a:cubicBezTo>
                    <a:pt x="9500" y="2083"/>
                    <a:pt x="14530" y="0"/>
                    <a:pt x="197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4783" cy="792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96574" y="2170943"/>
            <a:ext cx="8342649" cy="218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5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HOW IT WORKS: 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5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lang="en-US" sz="5400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13258" y="4847320"/>
            <a:ext cx="834264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lang="en-GB" sz="2800" b="0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Researcher launches training job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</a:pPr>
            <a:endParaRPr lang="en-GB" sz="2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lang="en-GB" sz="2800" b="0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CloudTrail logs “who, when, what”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</a:pPr>
            <a:endParaRPr lang="en-GB" sz="2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lang="en-GB" sz="2800" b="0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Traceable from the first step</a:t>
            </a:r>
            <a:endParaRPr lang="en-GB" sz="2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16379" y="1923531"/>
            <a:ext cx="5213649" cy="6756190"/>
            <a:chOff x="0" y="0"/>
            <a:chExt cx="812800" cy="1053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3280"/>
            </a:xfrm>
            <a:custGeom>
              <a:avLst/>
              <a:gdLst/>
              <a:ahLst/>
              <a:cxnLst/>
              <a:rect l="l" t="t" r="r" b="b"/>
              <a:pathLst>
                <a:path w="812800" h="1053280">
                  <a:moveTo>
                    <a:pt x="66822" y="0"/>
                  </a:moveTo>
                  <a:lnTo>
                    <a:pt x="745978" y="0"/>
                  </a:lnTo>
                  <a:cubicBezTo>
                    <a:pt x="782883" y="0"/>
                    <a:pt x="812800" y="29917"/>
                    <a:pt x="812800" y="66822"/>
                  </a:cubicBezTo>
                  <a:lnTo>
                    <a:pt x="812800" y="986458"/>
                  </a:lnTo>
                  <a:cubicBezTo>
                    <a:pt x="812800" y="1004180"/>
                    <a:pt x="805760" y="1021177"/>
                    <a:pt x="793228" y="1033708"/>
                  </a:cubicBezTo>
                  <a:cubicBezTo>
                    <a:pt x="780697" y="1046240"/>
                    <a:pt x="763700" y="1053280"/>
                    <a:pt x="745978" y="1053280"/>
                  </a:cubicBezTo>
                  <a:lnTo>
                    <a:pt x="66822" y="1053280"/>
                  </a:lnTo>
                  <a:cubicBezTo>
                    <a:pt x="29917" y="1053280"/>
                    <a:pt x="0" y="1023363"/>
                    <a:pt x="0" y="986458"/>
                  </a:cubicBezTo>
                  <a:lnTo>
                    <a:pt x="0" y="66822"/>
                  </a:lnTo>
                  <a:cubicBezTo>
                    <a:pt x="0" y="29917"/>
                    <a:pt x="29917" y="0"/>
                    <a:pt x="66822" y="0"/>
                  </a:cubicBezTo>
                  <a:close/>
                </a:path>
              </a:pathLst>
            </a:custGeom>
            <a:blipFill>
              <a:blip r:embed="rId4"/>
              <a:stretch>
                <a:fillRect t="-7876" b="-7876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1" name="Freeform 11"/>
          <p:cNvSpPr/>
          <p:nvPr/>
        </p:nvSpPr>
        <p:spPr>
          <a:xfrm flipV="1">
            <a:off x="15038423" y="-1253355"/>
            <a:ext cx="4441753" cy="2996165"/>
          </a:xfrm>
          <a:custGeom>
            <a:avLst/>
            <a:gdLst/>
            <a:ahLst/>
            <a:cxnLst/>
            <a:rect l="l" t="t" r="r" b="b"/>
            <a:pathLst>
              <a:path w="4441753" h="2996165">
                <a:moveTo>
                  <a:pt x="0" y="2996165"/>
                </a:moveTo>
                <a:lnTo>
                  <a:pt x="4441754" y="2996165"/>
                </a:lnTo>
                <a:lnTo>
                  <a:pt x="4441754" y="0"/>
                </a:lnTo>
                <a:lnTo>
                  <a:pt x="0" y="0"/>
                </a:lnTo>
                <a:lnTo>
                  <a:pt x="0" y="299616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493304" y="-3271281"/>
            <a:ext cx="10005222" cy="6748977"/>
          </a:xfrm>
          <a:custGeom>
            <a:avLst/>
            <a:gdLst/>
            <a:ahLst/>
            <a:cxnLst/>
            <a:rect l="l" t="t" r="r" b="b"/>
            <a:pathLst>
              <a:path w="10005222" h="6748977">
                <a:moveTo>
                  <a:pt x="10005222" y="6748977"/>
                </a:moveTo>
                <a:lnTo>
                  <a:pt x="0" y="6748977"/>
                </a:lnTo>
                <a:lnTo>
                  <a:pt x="0" y="0"/>
                </a:lnTo>
                <a:lnTo>
                  <a:pt x="10005222" y="0"/>
                </a:lnTo>
                <a:lnTo>
                  <a:pt x="10005222" y="674897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92184" y="-3336519"/>
            <a:ext cx="12254020" cy="6290397"/>
          </a:xfrm>
          <a:custGeom>
            <a:avLst/>
            <a:gdLst/>
            <a:ahLst/>
            <a:cxnLst/>
            <a:rect l="l" t="t" r="r" b="b"/>
            <a:pathLst>
              <a:path w="12254020" h="6290397">
                <a:moveTo>
                  <a:pt x="0" y="0"/>
                </a:moveTo>
                <a:lnTo>
                  <a:pt x="12254020" y="0"/>
                </a:lnTo>
                <a:lnTo>
                  <a:pt x="12254020" y="6290397"/>
                </a:lnTo>
                <a:lnTo>
                  <a:pt x="0" y="629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99246" y="8864890"/>
            <a:ext cx="8984685" cy="4612138"/>
          </a:xfrm>
          <a:custGeom>
            <a:avLst/>
            <a:gdLst/>
            <a:ahLst/>
            <a:cxnLst/>
            <a:rect l="l" t="t" r="r" b="b"/>
            <a:pathLst>
              <a:path w="8984685" h="4612138">
                <a:moveTo>
                  <a:pt x="0" y="0"/>
                </a:moveTo>
                <a:lnTo>
                  <a:pt x="8984685" y="0"/>
                </a:lnTo>
                <a:lnTo>
                  <a:pt x="8984685" y="4612138"/>
                </a:lnTo>
                <a:lnTo>
                  <a:pt x="0" y="461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468556" y="4436659"/>
            <a:ext cx="21241793" cy="2344361"/>
            <a:chOff x="0" y="0"/>
            <a:chExt cx="5594546" cy="863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94546" cy="863830"/>
            </a:xfrm>
            <a:custGeom>
              <a:avLst/>
              <a:gdLst/>
              <a:ahLst/>
              <a:cxnLst/>
              <a:rect l="l" t="t" r="r" b="b"/>
              <a:pathLst>
                <a:path w="5594546" h="863830">
                  <a:moveTo>
                    <a:pt x="8747" y="0"/>
                  </a:moveTo>
                  <a:lnTo>
                    <a:pt x="5585799" y="0"/>
                  </a:lnTo>
                  <a:cubicBezTo>
                    <a:pt x="5590630" y="0"/>
                    <a:pt x="5594546" y="3916"/>
                    <a:pt x="5594546" y="8747"/>
                  </a:cubicBezTo>
                  <a:lnTo>
                    <a:pt x="5594546" y="855083"/>
                  </a:lnTo>
                  <a:cubicBezTo>
                    <a:pt x="5594546" y="859914"/>
                    <a:pt x="5590630" y="863830"/>
                    <a:pt x="5585799" y="863830"/>
                  </a:cubicBezTo>
                  <a:lnTo>
                    <a:pt x="8747" y="863830"/>
                  </a:lnTo>
                  <a:cubicBezTo>
                    <a:pt x="3916" y="863830"/>
                    <a:pt x="0" y="859914"/>
                    <a:pt x="0" y="855083"/>
                  </a:cubicBezTo>
                  <a:lnTo>
                    <a:pt x="0" y="8747"/>
                  </a:lnTo>
                  <a:cubicBezTo>
                    <a:pt x="0" y="3916"/>
                    <a:pt x="3916" y="0"/>
                    <a:pt x="87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94546" cy="901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28800" y="7671026"/>
            <a:ext cx="4343803" cy="887004"/>
            <a:chOff x="0" y="0"/>
            <a:chExt cx="906421" cy="2492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6421" cy="249209"/>
            </a:xfrm>
            <a:custGeom>
              <a:avLst/>
              <a:gdLst/>
              <a:ahLst/>
              <a:cxnLst/>
              <a:rect l="l" t="t" r="r" b="b"/>
              <a:pathLst>
                <a:path w="906421" h="249209">
                  <a:moveTo>
                    <a:pt x="53989" y="0"/>
                  </a:moveTo>
                  <a:lnTo>
                    <a:pt x="852432" y="0"/>
                  </a:lnTo>
                  <a:cubicBezTo>
                    <a:pt x="882249" y="0"/>
                    <a:pt x="906421" y="24172"/>
                    <a:pt x="906421" y="53989"/>
                  </a:cubicBezTo>
                  <a:lnTo>
                    <a:pt x="906421" y="195220"/>
                  </a:lnTo>
                  <a:cubicBezTo>
                    <a:pt x="906421" y="225037"/>
                    <a:pt x="882249" y="249209"/>
                    <a:pt x="852432" y="249209"/>
                  </a:cubicBezTo>
                  <a:lnTo>
                    <a:pt x="53989" y="249209"/>
                  </a:lnTo>
                  <a:cubicBezTo>
                    <a:pt x="24172" y="249209"/>
                    <a:pt x="0" y="225037"/>
                    <a:pt x="0" y="195220"/>
                  </a:cubicBezTo>
                  <a:lnTo>
                    <a:pt x="0" y="53989"/>
                  </a:lnTo>
                  <a:cubicBezTo>
                    <a:pt x="0" y="24172"/>
                    <a:pt x="24172" y="0"/>
                    <a:pt x="53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6421" cy="287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31558" y="7611815"/>
            <a:ext cx="3441566" cy="1005425"/>
            <a:chOff x="0" y="0"/>
            <a:chExt cx="906421" cy="2492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6421" cy="249209"/>
            </a:xfrm>
            <a:custGeom>
              <a:avLst/>
              <a:gdLst/>
              <a:ahLst/>
              <a:cxnLst/>
              <a:rect l="l" t="t" r="r" b="b"/>
              <a:pathLst>
                <a:path w="906421" h="249209">
                  <a:moveTo>
                    <a:pt x="53989" y="0"/>
                  </a:moveTo>
                  <a:lnTo>
                    <a:pt x="852432" y="0"/>
                  </a:lnTo>
                  <a:cubicBezTo>
                    <a:pt x="882249" y="0"/>
                    <a:pt x="906421" y="24172"/>
                    <a:pt x="906421" y="53989"/>
                  </a:cubicBezTo>
                  <a:lnTo>
                    <a:pt x="906421" y="195220"/>
                  </a:lnTo>
                  <a:cubicBezTo>
                    <a:pt x="906421" y="225037"/>
                    <a:pt x="882249" y="249209"/>
                    <a:pt x="852432" y="249209"/>
                  </a:cubicBezTo>
                  <a:lnTo>
                    <a:pt x="53989" y="249209"/>
                  </a:lnTo>
                  <a:cubicBezTo>
                    <a:pt x="24172" y="249209"/>
                    <a:pt x="0" y="225037"/>
                    <a:pt x="0" y="195220"/>
                  </a:cubicBezTo>
                  <a:lnTo>
                    <a:pt x="0" y="53989"/>
                  </a:lnTo>
                  <a:cubicBezTo>
                    <a:pt x="0" y="24172"/>
                    <a:pt x="24172" y="0"/>
                    <a:pt x="53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06421" cy="287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24192" y="7671026"/>
            <a:ext cx="3441566" cy="946214"/>
            <a:chOff x="0" y="0"/>
            <a:chExt cx="906421" cy="2492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6421" cy="249209"/>
            </a:xfrm>
            <a:custGeom>
              <a:avLst/>
              <a:gdLst/>
              <a:ahLst/>
              <a:cxnLst/>
              <a:rect l="l" t="t" r="r" b="b"/>
              <a:pathLst>
                <a:path w="906421" h="249209">
                  <a:moveTo>
                    <a:pt x="53989" y="0"/>
                  </a:moveTo>
                  <a:lnTo>
                    <a:pt x="852432" y="0"/>
                  </a:lnTo>
                  <a:cubicBezTo>
                    <a:pt x="882249" y="0"/>
                    <a:pt x="906421" y="24172"/>
                    <a:pt x="906421" y="53989"/>
                  </a:cubicBezTo>
                  <a:lnTo>
                    <a:pt x="906421" y="195220"/>
                  </a:lnTo>
                  <a:cubicBezTo>
                    <a:pt x="906421" y="225037"/>
                    <a:pt x="882249" y="249209"/>
                    <a:pt x="852432" y="249209"/>
                  </a:cubicBezTo>
                  <a:lnTo>
                    <a:pt x="53989" y="249209"/>
                  </a:lnTo>
                  <a:cubicBezTo>
                    <a:pt x="24172" y="249209"/>
                    <a:pt x="0" y="225037"/>
                    <a:pt x="0" y="195220"/>
                  </a:cubicBezTo>
                  <a:lnTo>
                    <a:pt x="0" y="53989"/>
                  </a:lnTo>
                  <a:cubicBezTo>
                    <a:pt x="0" y="24172"/>
                    <a:pt x="24172" y="0"/>
                    <a:pt x="5398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06421" cy="287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072900" y="1372251"/>
            <a:ext cx="11796135" cy="234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80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HOW IT WORKS: PREDICTION</a:t>
            </a:r>
            <a:endParaRPr lang="en-US" sz="5400" b="1" u="none" strike="noStrike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9091" y="7938219"/>
            <a:ext cx="4343803" cy="368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400"/>
            </a:pPr>
            <a:r>
              <a:rPr lang="en-US" sz="2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Model generates predictions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511918" y="7732295"/>
            <a:ext cx="3264164" cy="75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ts val="2400"/>
            </a:pPr>
            <a:r>
              <a:rPr lang="en-GB" sz="2400" b="1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Results tied to logs &amp; metadata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24192" y="7768774"/>
            <a:ext cx="3264164" cy="120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400" b="1" i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Every output is reproducible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chivo Black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72AA2F-156D-4281-91A0-A7292CB330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8" t="-2718" r="26018" b="2718"/>
          <a:stretch/>
        </p:blipFill>
        <p:spPr>
          <a:xfrm>
            <a:off x="1854661" y="3735936"/>
            <a:ext cx="4343803" cy="3623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EF5A1F-8787-4E42-8401-6686675EF1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t="-6834" r="-17751" b="-1301"/>
          <a:stretch/>
        </p:blipFill>
        <p:spPr>
          <a:xfrm>
            <a:off x="11906802" y="3636888"/>
            <a:ext cx="4876346" cy="3621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3BC906-9645-44C6-9243-A5256236AA1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471" r="32178" b="-471"/>
          <a:stretch/>
        </p:blipFill>
        <p:spPr>
          <a:xfrm>
            <a:off x="6629854" y="3695700"/>
            <a:ext cx="4876346" cy="3699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7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72800" y="6444863"/>
            <a:ext cx="12381220" cy="6355693"/>
          </a:xfrm>
          <a:custGeom>
            <a:avLst/>
            <a:gdLst/>
            <a:ahLst/>
            <a:cxnLst/>
            <a:rect l="l" t="t" r="r" b="b"/>
            <a:pathLst>
              <a:path w="12381220" h="6355693">
                <a:moveTo>
                  <a:pt x="0" y="0"/>
                </a:moveTo>
                <a:lnTo>
                  <a:pt x="12381220" y="0"/>
                </a:lnTo>
                <a:lnTo>
                  <a:pt x="12381220" y="6355693"/>
                </a:lnTo>
                <a:lnTo>
                  <a:pt x="0" y="635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56496" y="4182395"/>
            <a:ext cx="6920392" cy="3009574"/>
            <a:chOff x="0" y="0"/>
            <a:chExt cx="2123418" cy="863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3418" cy="863830"/>
            </a:xfrm>
            <a:custGeom>
              <a:avLst/>
              <a:gdLst/>
              <a:ahLst/>
              <a:cxnLst/>
              <a:rect l="l" t="t" r="r" b="b"/>
              <a:pathLst>
                <a:path w="2123418" h="863830">
                  <a:moveTo>
                    <a:pt x="23046" y="0"/>
                  </a:moveTo>
                  <a:lnTo>
                    <a:pt x="2100372" y="0"/>
                  </a:lnTo>
                  <a:cubicBezTo>
                    <a:pt x="2113100" y="0"/>
                    <a:pt x="2123418" y="10318"/>
                    <a:pt x="2123418" y="23046"/>
                  </a:cubicBezTo>
                  <a:lnTo>
                    <a:pt x="2123418" y="840784"/>
                  </a:lnTo>
                  <a:cubicBezTo>
                    <a:pt x="2123418" y="853512"/>
                    <a:pt x="2113100" y="863830"/>
                    <a:pt x="2100372" y="863830"/>
                  </a:cubicBezTo>
                  <a:lnTo>
                    <a:pt x="23046" y="863830"/>
                  </a:lnTo>
                  <a:cubicBezTo>
                    <a:pt x="10318" y="863830"/>
                    <a:pt x="0" y="853512"/>
                    <a:pt x="0" y="840784"/>
                  </a:cubicBezTo>
                  <a:lnTo>
                    <a:pt x="0" y="23046"/>
                  </a:lnTo>
                  <a:cubicBezTo>
                    <a:pt x="0" y="10318"/>
                    <a:pt x="10318" y="0"/>
                    <a:pt x="23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5B4F">
                    <a:alpha val="100000"/>
                  </a:srgbClr>
                </a:gs>
                <a:gs pos="100000">
                  <a:srgbClr val="9F507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23418" cy="901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897886" y="-1395686"/>
            <a:ext cx="4722829" cy="2424386"/>
          </a:xfrm>
          <a:custGeom>
            <a:avLst/>
            <a:gdLst/>
            <a:ahLst/>
            <a:cxnLst/>
            <a:rect l="l" t="t" r="r" b="b"/>
            <a:pathLst>
              <a:path w="4722829" h="2424386">
                <a:moveTo>
                  <a:pt x="0" y="0"/>
                </a:moveTo>
                <a:lnTo>
                  <a:pt x="4722828" y="0"/>
                </a:lnTo>
                <a:lnTo>
                  <a:pt x="4722828" y="2424386"/>
                </a:lnTo>
                <a:lnTo>
                  <a:pt x="0" y="2424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2071221" y="6444863"/>
            <a:ext cx="10005222" cy="6748977"/>
          </a:xfrm>
          <a:custGeom>
            <a:avLst/>
            <a:gdLst/>
            <a:ahLst/>
            <a:cxnLst/>
            <a:rect l="l" t="t" r="r" b="b"/>
            <a:pathLst>
              <a:path w="10005222" h="6748977">
                <a:moveTo>
                  <a:pt x="10005223" y="6748977"/>
                </a:moveTo>
                <a:lnTo>
                  <a:pt x="0" y="6748977"/>
                </a:lnTo>
                <a:lnTo>
                  <a:pt x="0" y="0"/>
                </a:lnTo>
                <a:lnTo>
                  <a:pt x="10005223" y="0"/>
                </a:lnTo>
                <a:lnTo>
                  <a:pt x="10005223" y="674897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13921" y="2103114"/>
            <a:ext cx="8342649" cy="182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None/>
            </a:pPr>
            <a:r>
              <a:rPr lang="en-US" sz="66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How It Works: Compliance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3456" y="4708100"/>
            <a:ext cx="7158175" cy="19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GB" sz="24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CloudTrail tracks all activities</a:t>
            </a:r>
          </a:p>
          <a:p>
            <a:pPr>
              <a:lnSpc>
                <a:spcPts val="3079"/>
              </a:lnSpc>
            </a:pPr>
            <a:endParaRPr lang="en-GB" sz="2400" b="0" i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ts val="3079"/>
              </a:lnSpc>
            </a:pPr>
            <a:r>
              <a:rPr lang="en-GB" sz="24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Audit trails visible in real time</a:t>
            </a:r>
          </a:p>
          <a:p>
            <a:pPr>
              <a:lnSpc>
                <a:spcPts val="3079"/>
              </a:lnSpc>
            </a:pPr>
            <a:br>
              <a:rPr lang="en-GB" sz="24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2400" b="0" i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Transforms AI from black box → glass box</a:t>
            </a:r>
            <a:endParaRPr lang="en-US" sz="2199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ADDAC9-208C-42C8-944D-EE14491DB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31" y="3035903"/>
            <a:ext cx="8708314" cy="50450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462</Words>
  <Application>Microsoft Office PowerPoint</Application>
  <PresentationFormat>Custom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Lato</vt:lpstr>
      <vt:lpstr>Calibri</vt:lpstr>
      <vt:lpstr>Slack-Lato</vt:lpstr>
      <vt:lpstr>Open Sauce</vt:lpstr>
      <vt:lpstr>Archivo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Tianmin</dc:creator>
  <cp:lastModifiedBy>Tianmin</cp:lastModifiedBy>
  <cp:revision>13</cp:revision>
  <dcterms:created xsi:type="dcterms:W3CDTF">2006-08-16T00:00:00Z</dcterms:created>
  <dcterms:modified xsi:type="dcterms:W3CDTF">2025-08-22T15:54:00Z</dcterms:modified>
  <dc:identifier>DAGwzL_JqH8</dc:identifier>
</cp:coreProperties>
</file>